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10.png>
</file>

<file path=ppt/media/image1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mailto:p@octoblu.com?subject=" TargetMode="External"/><Relationship Id="rId3" Type="http://schemas.openxmlformats.org/officeDocument/2006/relationships/hyperlink" Target="https://github.com/royvandewater/rise-of-the-machines-talk/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Rise of the Machines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by Roy van de Water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02412">
              <a:defRPr sz="1800"/>
            </a:pPr>
            <a:r>
              <a:rPr sz="6880"/>
              <a:t>By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2020, </a:t>
            </a:r>
            <a:r>
              <a:rPr sz="6880"/>
              <a:t>the IoT market value is predicted to be between 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$3T </a:t>
            </a:r>
            <a:r>
              <a:rPr sz="6880"/>
              <a:t>and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$14T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550" y="1245145"/>
            <a:ext cx="13004801" cy="7338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IoT &amp; Business Automation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1270000" y="6362700"/>
            <a:ext cx="10464800" cy="83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4800"/>
            </a:lvl1pPr>
          </a:lstStyle>
          <a:p>
            <a:pPr lvl="0">
              <a:defRPr sz="1800"/>
            </a:pPr>
            <a:r>
              <a:rPr sz="4800"/>
              <a:t>~ Robert Cannon</a:t>
            </a:r>
          </a:p>
        </p:txBody>
      </p:sp>
      <p:sp>
        <p:nvSpPr>
          <p:cNvPr id="65" name="Shape 65"/>
          <p:cNvSpPr/>
          <p:nvPr/>
        </p:nvSpPr>
        <p:spPr>
          <a:xfrm>
            <a:off x="99959" y="3644900"/>
            <a:ext cx="12804882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“Everything that can be automated, will be automated.”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asted-image.png"/>
          <p:cNvPicPr/>
          <p:nvPr/>
        </p:nvPicPr>
        <p:blipFill>
          <a:blip r:embed="rId2">
            <a:extLst/>
          </a:blip>
          <a:srcRect l="28496" t="0" r="28496" b="0"/>
          <a:stretch>
            <a:fillRect/>
          </a:stretch>
        </p:blipFill>
        <p:spPr>
          <a:xfrm>
            <a:off x="6718300" y="635000"/>
            <a:ext cx="53340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hape 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6000"/>
              <a:t>Automation</a:t>
            </a:r>
          </a:p>
        </p:txBody>
      </p:sp>
      <p:sp>
        <p:nvSpPr>
          <p:cNvPr id="69" name="Shape 6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500"/>
            </a:lvl1pPr>
          </a:lstStyle>
          <a:p>
            <a:pPr lvl="0">
              <a:defRPr sz="1800"/>
            </a:pPr>
            <a:r>
              <a:rPr sz="4500"/>
              <a:t>Let machines do the hard work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1270000" y="6362700"/>
            <a:ext cx="10464800" cy="83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4800"/>
            </a:lvl1pPr>
          </a:lstStyle>
          <a:p>
            <a:pPr lvl="0">
              <a:defRPr sz="1800"/>
            </a:pPr>
            <a:r>
              <a:rPr sz="4800"/>
              <a:t>~ Buckminster Fuller</a:t>
            </a:r>
          </a:p>
        </p:txBody>
      </p:sp>
      <p:sp>
        <p:nvSpPr>
          <p:cNvPr id="72" name="Shape 72"/>
          <p:cNvSpPr/>
          <p:nvPr/>
        </p:nvSpPr>
        <p:spPr>
          <a:xfrm>
            <a:off x="99959" y="3187700"/>
            <a:ext cx="12804882" cy="284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“We are going to be completely unemployed as muscle-working machines”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75" name="Shape 75"/>
          <p:cNvSpPr/>
          <p:nvPr>
            <p:ph type="body" idx="1"/>
          </p:nvPr>
        </p:nvSpPr>
        <p:spPr>
          <a:xfrm>
            <a:off x="952500" y="2168506"/>
            <a:ext cx="11099800" cy="151989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6000"/>
            </a:lvl1pPr>
          </a:lstStyle>
          <a:p>
            <a:pPr lvl="0">
              <a:defRPr sz="1800"/>
            </a:pPr>
            <a:r>
              <a:rPr sz="6000"/>
              <a:t>Anomaly detection</a:t>
            </a:r>
          </a:p>
        </p:txBody>
      </p:sp>
      <p:pic>
        <p:nvPicPr>
          <p:cNvPr id="76" name="one_black_sheep_herd_animals_hd-wallpaper-1875640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8097" y="3798337"/>
            <a:ext cx="8228606" cy="51428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79" name="Shape 79"/>
          <p:cNvSpPr/>
          <p:nvPr>
            <p:ph type="body" idx="1"/>
          </p:nvPr>
        </p:nvSpPr>
        <p:spPr>
          <a:xfrm>
            <a:off x="952500" y="2171700"/>
            <a:ext cx="11099800" cy="151989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6000"/>
            </a:lvl1pPr>
          </a:lstStyle>
          <a:p>
            <a:pPr lvl="0">
              <a:defRPr sz="1800"/>
            </a:pPr>
            <a:r>
              <a:rPr sz="6000"/>
              <a:t>Event prediction</a:t>
            </a:r>
          </a:p>
        </p:txBody>
      </p:sp>
      <p:pic>
        <p:nvPicPr>
          <p:cNvPr id="80" name="vehicle-fleet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60681" y="3911119"/>
            <a:ext cx="8083438" cy="5299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xfrm>
            <a:off x="952500" y="2476500"/>
            <a:ext cx="11099800" cy="14501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6000"/>
            </a:lvl1pPr>
          </a:lstStyle>
          <a:p>
            <a:pPr lvl="0">
              <a:defRPr sz="1800"/>
            </a:pPr>
            <a:r>
              <a:rPr sz="6000"/>
              <a:t>Context aware systems</a:t>
            </a:r>
          </a:p>
        </p:txBody>
      </p:sp>
      <p:pic>
        <p:nvPicPr>
          <p:cNvPr id="84" name="Screenshot 2015-07-09 15.50.5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4744" y="4386837"/>
            <a:ext cx="4898982" cy="4471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Screenshot 2015-07-09 15.50.43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07935" y="4386837"/>
            <a:ext cx="6241729" cy="44716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title"/>
          </p:nvPr>
        </p:nvSpPr>
        <p:spPr>
          <a:xfrm>
            <a:off x="614931" y="3225800"/>
            <a:ext cx="11774938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Where do humans fit in?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1270000" y="57912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What is the </a:t>
            </a:r>
            <a:endParaRPr sz="8000"/>
          </a:p>
          <a:p>
            <a:pPr lvl="0">
              <a:defRPr sz="1800"/>
            </a:pPr>
            <a:r>
              <a:rPr sz="8000"/>
              <a:t>Internet of Things?</a:t>
            </a:r>
          </a:p>
        </p:txBody>
      </p:sp>
      <p:pic>
        <p:nvPicPr>
          <p:cNvPr id="3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787400"/>
            <a:ext cx="8890000" cy="4953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type="title"/>
          </p:nvPr>
        </p:nvSpPr>
        <p:spPr>
          <a:xfrm>
            <a:off x="1270000" y="1701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Human Interaction</a:t>
            </a:r>
          </a:p>
        </p:txBody>
      </p:sp>
      <p:sp>
        <p:nvSpPr>
          <p:cNvPr id="90" name="Shape 90"/>
          <p:cNvSpPr/>
          <p:nvPr/>
        </p:nvSpPr>
        <p:spPr>
          <a:xfrm>
            <a:off x="1470347" y="4216400"/>
            <a:ext cx="1006410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Humans have the power of personality and creativity, automate the rest.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Screenshot 2015-05-10 07.11.46.png"/>
          <p:cNvPicPr/>
          <p:nvPr/>
        </p:nvPicPr>
        <p:blipFill>
          <a:blip r:embed="rId2">
            <a:extLst/>
          </a:blip>
          <a:srcRect l="13796" t="0" r="13796" b="0"/>
          <a:stretch>
            <a:fillRect/>
          </a:stretch>
        </p:blipFill>
        <p:spPr>
          <a:xfrm>
            <a:off x="737229" y="257497"/>
            <a:ext cx="11843759" cy="8882819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Shape 93"/>
          <p:cNvSpPr/>
          <p:nvPr/>
        </p:nvSpPr>
        <p:spPr>
          <a:xfrm>
            <a:off x="1268049" y="6640512"/>
            <a:ext cx="10782301" cy="2706688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94" name="Shape 94"/>
          <p:cNvSpPr/>
          <p:nvPr>
            <p:ph type="title" idx="4294967295"/>
          </p:nvPr>
        </p:nvSpPr>
        <p:spPr>
          <a:xfrm>
            <a:off x="1426799" y="5969000"/>
            <a:ext cx="10464801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Octoblu</a:t>
            </a:r>
          </a:p>
        </p:txBody>
      </p:sp>
      <p:sp>
        <p:nvSpPr>
          <p:cNvPr id="95" name="Shape 95"/>
          <p:cNvSpPr/>
          <p:nvPr/>
        </p:nvSpPr>
        <p:spPr>
          <a:xfrm>
            <a:off x="2544856" y="8248650"/>
            <a:ext cx="822868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The Internet of Things operating system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2400" y="-38100"/>
            <a:ext cx="7620000" cy="7620000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Shape 98"/>
          <p:cNvSpPr/>
          <p:nvPr/>
        </p:nvSpPr>
        <p:spPr>
          <a:xfrm>
            <a:off x="2091791" y="8312150"/>
            <a:ext cx="882121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Talking to devices is hard, we make it easy</a:t>
            </a: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How to IoT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Be Lazy</a:t>
            </a: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Microservices</a:t>
            </a:r>
          </a:p>
        </p:txBody>
      </p:sp>
      <p:sp>
        <p:nvSpPr>
          <p:cNvPr id="105" name="Shape 10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Complex applications written in small independent programs</a:t>
            </a:r>
          </a:p>
        </p:txBody>
      </p:sp>
      <p:pic>
        <p:nvPicPr>
          <p:cNvPr id="10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5400" y="285750"/>
            <a:ext cx="7874000" cy="661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Machines cost far less than humans</a:t>
            </a: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title"/>
          </p:nvPr>
        </p:nvSpPr>
        <p:spPr>
          <a:xfrm>
            <a:off x="1270000" y="61595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Make the world a better place</a:t>
            </a:r>
          </a:p>
        </p:txBody>
      </p:sp>
      <p:pic>
        <p:nvPicPr>
          <p:cNvPr id="11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05311" y="-63500"/>
            <a:ext cx="6794178" cy="67941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/>
        </p:nvSpPr>
        <p:spPr>
          <a:xfrm>
            <a:off x="3262188" y="1574799"/>
            <a:ext cx="648042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6000"/>
              <a:t>Roy van de Water</a:t>
            </a:r>
          </a:p>
        </p:txBody>
      </p:sp>
      <p:sp>
        <p:nvSpPr>
          <p:cNvPr id="114" name="Shape 114"/>
          <p:cNvSpPr/>
          <p:nvPr/>
        </p:nvSpPr>
        <p:spPr>
          <a:xfrm>
            <a:off x="4385563" y="4038600"/>
            <a:ext cx="42336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 lvl="0">
              <a:defRPr sz="1800"/>
            </a:pPr>
            <a:r>
              <a:rPr sz="3000"/>
              <a:t>Twitter: @royvandewater</a:t>
            </a:r>
          </a:p>
        </p:txBody>
      </p:sp>
      <p:sp>
        <p:nvSpPr>
          <p:cNvPr id="115" name="Shape 115"/>
          <p:cNvSpPr/>
          <p:nvPr/>
        </p:nvSpPr>
        <p:spPr>
          <a:xfrm>
            <a:off x="4599114" y="4699000"/>
            <a:ext cx="380657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/>
              <a:t>Email: </a:t>
            </a:r>
            <a:r>
              <a:rPr sz="3000" u="sng">
                <a:hlinkClick r:id="rId2" invalidUrl="" action="" tgtFrame="" tooltip="" history="1" highlightClick="0" endSnd="0"/>
              </a:rPr>
              <a:t>r@octoblu.com</a:t>
            </a:r>
          </a:p>
        </p:txBody>
      </p:sp>
      <p:sp>
        <p:nvSpPr>
          <p:cNvPr id="116" name="Shape 116"/>
          <p:cNvSpPr/>
          <p:nvPr/>
        </p:nvSpPr>
        <p:spPr>
          <a:xfrm>
            <a:off x="1377759" y="8191499"/>
            <a:ext cx="1024928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/>
              <a:t>Slide Deck available at</a:t>
            </a:r>
            <a:endParaRPr sz="3000"/>
          </a:p>
          <a:p>
            <a:pPr lvl="0">
              <a:defRPr sz="1800"/>
            </a:pPr>
            <a:r>
              <a:rPr sz="3000" u="sng">
                <a:hlinkClick r:id="rId3" invalidUrl="" action="" tgtFrame="" tooltip="" history="1" highlightClick="0" endSnd="0"/>
              </a:rPr>
              <a:t>https://github.com/royvandewater/rise-of-the-machines-talk/</a:t>
            </a:r>
          </a:p>
        </p:txBody>
      </p:sp>
      <p:sp>
        <p:nvSpPr>
          <p:cNvPr id="117" name="Shape 117"/>
          <p:cNvSpPr/>
          <p:nvPr/>
        </p:nvSpPr>
        <p:spPr>
          <a:xfrm>
            <a:off x="2189861" y="3378200"/>
            <a:ext cx="862507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 lvl="0">
              <a:defRPr sz="1800"/>
            </a:pPr>
            <a:r>
              <a:rPr sz="3000"/>
              <a:t>UUID: ~69286630-0862-11e4-b1c7-4f6f6e31e7b4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title"/>
          </p:nvPr>
        </p:nvSpPr>
        <p:spPr>
          <a:xfrm>
            <a:off x="1270000" y="5753100"/>
            <a:ext cx="10464800" cy="3302000"/>
          </a:xfrm>
          <a:prstGeom prst="rect">
            <a:avLst/>
          </a:prstGeom>
        </p:spPr>
        <p:txBody>
          <a:bodyPr/>
          <a:lstStyle>
            <a:lvl1pPr defTabSz="537463">
              <a:defRPr sz="7360"/>
            </a:lvl1pPr>
          </a:lstStyle>
          <a:p>
            <a:pPr lvl="0">
              <a:defRPr sz="1800"/>
            </a:pPr>
            <a:r>
              <a:rPr sz="7360"/>
              <a:t>Smart Devices, Connected to Everything</a:t>
            </a:r>
          </a:p>
        </p:txBody>
      </p:sp>
      <p:pic>
        <p:nvPicPr>
          <p:cNvPr id="39" name="pasted-image-small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4633" y="11112"/>
            <a:ext cx="7655534" cy="5683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42" name="nest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19200"/>
            <a:ext cx="13004800" cy="731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5" name="Shape 4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46" name="iHealth_Homepage_BPs_updated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978400" y="0"/>
            <a:ext cx="229616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49" name="1-tractor-in-plowed-field-elena-elisseeva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400" y="1085850"/>
            <a:ext cx="11430001" cy="7581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tesla-factory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95400" y="0"/>
            <a:ext cx="155956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270000" y="6362700"/>
            <a:ext cx="10464800" cy="46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~ Kevin Ashton</a:t>
            </a:r>
          </a:p>
        </p:txBody>
      </p:sp>
      <p:sp>
        <p:nvSpPr>
          <p:cNvPr id="54" name="Shape 54"/>
          <p:cNvSpPr/>
          <p:nvPr/>
        </p:nvSpPr>
        <p:spPr>
          <a:xfrm>
            <a:off x="1270000" y="3683000"/>
            <a:ext cx="10464800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3800"/>
            </a:lvl1pPr>
          </a:lstStyle>
          <a:p>
            <a:pPr lvl="0">
              <a:defRPr sz="1800"/>
            </a:pPr>
            <a:r>
              <a:rPr sz="3800"/>
              <a:t>“The Internet of Things has the potential to change the world, just as the internet did. Maybe even more so.”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03097">
              <a:defRPr sz="1800"/>
            </a:pPr>
            <a:r>
              <a:rPr b="1" sz="5520">
                <a:latin typeface="Helvetica"/>
                <a:ea typeface="Helvetica"/>
                <a:cs typeface="Helvetica"/>
                <a:sym typeface="Helvetica"/>
              </a:rPr>
              <a:t>Today:</a:t>
            </a:r>
            <a:r>
              <a:rPr sz="5520"/>
              <a:t> </a:t>
            </a:r>
            <a:r>
              <a:rPr sz="5520">
                <a:solidFill>
                  <a:srgbClr val="53585F"/>
                </a:solidFill>
              </a:rPr>
              <a:t>1.9B</a:t>
            </a:r>
            <a:r>
              <a:rPr sz="5520"/>
              <a:t> connected devices. </a:t>
            </a:r>
            <a:endParaRPr sz="5520"/>
          </a:p>
          <a:p>
            <a:pPr lvl="0" defTabSz="403097">
              <a:defRPr sz="1800"/>
            </a:pPr>
            <a:endParaRPr sz="5520"/>
          </a:p>
          <a:p>
            <a:pPr lvl="0" defTabSz="403097">
              <a:defRPr sz="1800"/>
            </a:pPr>
            <a:r>
              <a:rPr sz="5520">
                <a:solidFill>
                  <a:srgbClr val="00882B"/>
                </a:solidFill>
              </a:rPr>
              <a:t>50B</a:t>
            </a:r>
            <a:r>
              <a:rPr sz="5520"/>
              <a:t> estimated by </a:t>
            </a:r>
            <a:r>
              <a:rPr b="1" sz="5520">
                <a:latin typeface="Helvetica"/>
                <a:ea typeface="Helvetica"/>
                <a:cs typeface="Helvetica"/>
                <a:sym typeface="Helvetica"/>
              </a:rPr>
              <a:t>2020</a:t>
            </a:r>
            <a:r>
              <a:rPr sz="5520"/>
              <a:t>.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